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2" r:id="rId8"/>
    <p:sldId id="263" r:id="rId9"/>
    <p:sldId id="267"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25C64E-BCA2-2C42-AF7A-9099DE9DFAC3}" v="15" dt="2022-11-04T01:50:02.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833"/>
  </p:normalViewPr>
  <p:slideViewPr>
    <p:cSldViewPr snapToGrid="0" snapToObjects="1">
      <p:cViewPr>
        <p:scale>
          <a:sx n="128" d="100"/>
          <a:sy n="128" d="100"/>
        </p:scale>
        <p:origin x="32" y="1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2361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157CC2-0FC8-4686-B024-99790E0F5162}"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536256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358651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11/2/22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405082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smtClean="0"/>
              <a:t>11/2/22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04355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49378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11/2/22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2378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77919A6-33EB-49BD-A62F-1FA56B9F9712}" type="datetimeFigureOut">
              <a:rPr lang="en-US" smtClean="0"/>
              <a:t>11/2/22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18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11/2/22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92262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11/2/22</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483897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11/2/22</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16615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smtClean="0"/>
              <a:t>11/2/22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77551537"/>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rtcollective.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CRT_collective" TargetMode="External"/><Relationship Id="rId2" Type="http://schemas.openxmlformats.org/officeDocument/2006/relationships/hyperlink" Target="https://crtcollective.org/" TargetMode="External"/><Relationship Id="rId1" Type="http://schemas.openxmlformats.org/officeDocument/2006/relationships/slideLayout" Target="../slideLayouts/slideLayout2.xml"/><Relationship Id="rId4" Type="http://schemas.openxmlformats.org/officeDocument/2006/relationships/hyperlink" Target="https://www.instagram.com/crt_collectiv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www.instagram.com/crt_collective/" TargetMode="External"/><Relationship Id="rId3" Type="http://schemas.microsoft.com/office/2007/relationships/hdphoto" Target="../media/hdphoto2.wdp"/><Relationship Id="rId7"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hyperlink" Target="https://twitter.com/CRT_collective"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rtcollective.org/" TargetMode="External"/><Relationship Id="rId5" Type="http://schemas.microsoft.com/office/2007/relationships/hdphoto" Target="../media/hdphoto2.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2.wdp"/><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2.wdp"/><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jp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B393E-FEFC-C42E-F1DC-85A548542325}"/>
              </a:ext>
            </a:extLst>
          </p:cNvPr>
          <p:cNvSpPr>
            <a:spLocks noGrp="1"/>
          </p:cNvSpPr>
          <p:nvPr>
            <p:ph type="ctrTitle"/>
          </p:nvPr>
        </p:nvSpPr>
        <p:spPr/>
        <p:txBody>
          <a:bodyPr/>
          <a:lstStyle/>
          <a:p>
            <a:r>
              <a:rPr lang="en-US" dirty="0"/>
              <a:t>Digital Content Coordinator</a:t>
            </a:r>
          </a:p>
        </p:txBody>
      </p:sp>
      <p:sp>
        <p:nvSpPr>
          <p:cNvPr id="3" name="Subtitle 2">
            <a:extLst>
              <a:ext uri="{FF2B5EF4-FFF2-40B4-BE49-F238E27FC236}">
                <a16:creationId xmlns:a16="http://schemas.microsoft.com/office/drawing/2014/main" id="{971850C8-11FF-B5F1-EF35-9BC0D143B212}"/>
              </a:ext>
            </a:extLst>
          </p:cNvPr>
          <p:cNvSpPr>
            <a:spLocks noGrp="1"/>
          </p:cNvSpPr>
          <p:nvPr>
            <p:ph type="subTitle" idx="1"/>
          </p:nvPr>
        </p:nvSpPr>
        <p:spPr/>
        <p:txBody>
          <a:bodyPr/>
          <a:lstStyle/>
          <a:p>
            <a:r>
              <a:rPr lang="en-US" dirty="0"/>
              <a:t>With the </a:t>
            </a:r>
            <a:r>
              <a:rPr lang="en-US" dirty="0" err="1">
                <a:hlinkClick r:id="rId2"/>
              </a:rPr>
              <a:t>CRTcollective</a:t>
            </a:r>
            <a:r>
              <a:rPr lang="en-US" dirty="0"/>
              <a:t> </a:t>
            </a:r>
          </a:p>
        </p:txBody>
      </p:sp>
    </p:spTree>
    <p:extLst>
      <p:ext uri="{BB962C8B-B14F-4D97-AF65-F5344CB8AC3E}">
        <p14:creationId xmlns:p14="http://schemas.microsoft.com/office/powerpoint/2010/main" val="2223072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0F055-06D7-B00F-EB59-714A96980471}"/>
              </a:ext>
            </a:extLst>
          </p:cNvPr>
          <p:cNvSpPr>
            <a:spLocks noGrp="1"/>
          </p:cNvSpPr>
          <p:nvPr>
            <p:ph type="title"/>
          </p:nvPr>
        </p:nvSpPr>
        <p:spPr/>
        <p:txBody>
          <a:bodyPr/>
          <a:lstStyle/>
          <a:p>
            <a:r>
              <a:rPr lang="en-US" dirty="0"/>
              <a:t>Reach out to Potential Blog/podcast Guests &amp; Schedule meetings</a:t>
            </a:r>
          </a:p>
        </p:txBody>
      </p:sp>
      <p:sp>
        <p:nvSpPr>
          <p:cNvPr id="3" name="Content Placeholder 2">
            <a:extLst>
              <a:ext uri="{FF2B5EF4-FFF2-40B4-BE49-F238E27FC236}">
                <a16:creationId xmlns:a16="http://schemas.microsoft.com/office/drawing/2014/main" id="{59242FE1-C851-C22C-1807-26941EA17C55}"/>
              </a:ext>
            </a:extLst>
          </p:cNvPr>
          <p:cNvSpPr>
            <a:spLocks noGrp="1"/>
          </p:cNvSpPr>
          <p:nvPr>
            <p:ph idx="1"/>
          </p:nvPr>
        </p:nvSpPr>
        <p:spPr/>
        <p:txBody>
          <a:bodyPr>
            <a:normAutofit fontScale="85000" lnSpcReduction="20000"/>
          </a:bodyPr>
          <a:lstStyle/>
          <a:p>
            <a:pPr marL="0" indent="0" rtl="0">
              <a:spcBef>
                <a:spcPts val="0"/>
              </a:spcBef>
              <a:spcAft>
                <a:spcPts val="0"/>
              </a:spcAft>
              <a:buNone/>
            </a:pPr>
            <a:r>
              <a:rPr lang="en-US" sz="1800" b="1" i="0" u="none" strike="noStrike" dirty="0">
                <a:solidFill>
                  <a:srgbClr val="000000"/>
                </a:solidFill>
                <a:effectLst/>
                <a:latin typeface="Arial" panose="020B0604020202020204" pitchFamily="34" charset="0"/>
              </a:rPr>
              <a:t>Outreach Email Templates</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Subject: CRT Collective Interview Request</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Hello (name), </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My name is (name) from CRT Collective. We are a group of scholars and information professionals from across the globe whose mission is to provide an inclusive outlook on critical race theory and its adjacent topics while encouraging continuous dialogue and scholarship. </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I became familiar with your work through (example) and would love to chat more about your ideas surrounding (example). The CRT Collective is currently developing a podcast and blog where we hope to showcase ideas such as yours. </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Would there be a time in the near future when we could discuss the possibility of an interview?</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You can find out more about us at </a:t>
            </a:r>
            <a:r>
              <a:rPr lang="en-US" sz="1800" b="0" i="0" u="sng" strike="noStrike" dirty="0">
                <a:solidFill>
                  <a:srgbClr val="1155CC"/>
                </a:solidFill>
                <a:effectLst/>
                <a:latin typeface="Arial" panose="020B0604020202020204" pitchFamily="34" charset="0"/>
                <a:hlinkClick r:id="rId2"/>
              </a:rPr>
              <a:t>crtcollective.org</a:t>
            </a:r>
            <a:r>
              <a:rPr lang="en-US" sz="1800" b="0" i="0" u="none" strike="noStrike" dirty="0">
                <a:solidFill>
                  <a:srgbClr val="000000"/>
                </a:solidFill>
                <a:effectLst/>
                <a:latin typeface="Arial" panose="020B0604020202020204" pitchFamily="34" charset="0"/>
              </a:rPr>
              <a:t> or through our </a:t>
            </a:r>
            <a:r>
              <a:rPr lang="en-US" sz="1800" b="0" i="0" u="sng" strike="noStrike" dirty="0">
                <a:solidFill>
                  <a:srgbClr val="1155CC"/>
                </a:solidFill>
                <a:effectLst/>
                <a:latin typeface="Arial" panose="020B0604020202020204" pitchFamily="34" charset="0"/>
                <a:hlinkClick r:id="rId3"/>
              </a:rPr>
              <a:t>Twitter</a:t>
            </a:r>
            <a:r>
              <a:rPr lang="en-US" sz="1800" b="0" i="0" u="none" strike="noStrike" dirty="0">
                <a:solidFill>
                  <a:srgbClr val="000000"/>
                </a:solidFill>
                <a:effectLst/>
                <a:latin typeface="Arial" panose="020B0604020202020204" pitchFamily="34" charset="0"/>
              </a:rPr>
              <a:t> and </a:t>
            </a:r>
            <a:r>
              <a:rPr lang="en-US" sz="1800" b="0" i="0" u="sng" strike="noStrike" dirty="0">
                <a:solidFill>
                  <a:srgbClr val="1155CC"/>
                </a:solidFill>
                <a:effectLst/>
                <a:latin typeface="Arial" panose="020B0604020202020204" pitchFamily="34" charset="0"/>
                <a:hlinkClick r:id="rId4"/>
              </a:rPr>
              <a:t>Instagram</a:t>
            </a:r>
            <a:r>
              <a:rPr lang="en-US" sz="1800" b="0" i="0" u="none" strike="noStrike" dirty="0">
                <a:solidFill>
                  <a:srgbClr val="000000"/>
                </a:solidFill>
                <a:effectLst/>
                <a:latin typeface="Arial" panose="020B0604020202020204" pitchFamily="34" charset="0"/>
              </a:rPr>
              <a:t>. </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Let me know if you have any questions!</a:t>
            </a:r>
            <a:endParaRPr lang="en-US" dirty="0">
              <a:effectLst/>
            </a:endParaRPr>
          </a:p>
          <a:p>
            <a:pPr marL="0" indent="0" rtl="0">
              <a:spcBef>
                <a:spcPts val="0"/>
              </a:spcBef>
              <a:spcAft>
                <a:spcPts val="0"/>
              </a:spcAft>
              <a:buNone/>
            </a:pPr>
            <a:br>
              <a:rPr lang="en-US" dirty="0"/>
            </a:br>
            <a:r>
              <a:rPr lang="en-US" sz="1800" b="0" i="0" u="none" strike="noStrike" dirty="0">
                <a:solidFill>
                  <a:srgbClr val="000000"/>
                </a:solidFill>
                <a:effectLst/>
                <a:latin typeface="Arial" panose="020B0604020202020204" pitchFamily="34" charset="0"/>
              </a:rPr>
              <a:t>Thank you, </a:t>
            </a:r>
            <a:endParaRPr lang="en-US" dirty="0">
              <a:effectLst/>
            </a:endParaRPr>
          </a:p>
          <a:p>
            <a:pPr marL="0" indent="0" rtl="0">
              <a:spcBef>
                <a:spcPts val="0"/>
              </a:spcBef>
              <a:spcAft>
                <a:spcPts val="0"/>
              </a:spcAft>
              <a:buNone/>
            </a:pPr>
            <a:r>
              <a:rPr lang="en-US" sz="1800" b="0" i="0" u="none" strike="noStrike" dirty="0">
                <a:solidFill>
                  <a:srgbClr val="000000"/>
                </a:solidFill>
                <a:effectLst/>
                <a:latin typeface="Arial" panose="020B0604020202020204" pitchFamily="34" charset="0"/>
              </a:rPr>
              <a:t>(name)</a:t>
            </a:r>
            <a:endParaRPr lang="en-US" dirty="0">
              <a:effectLst/>
            </a:endParaRPr>
          </a:p>
          <a:p>
            <a:endParaRPr lang="en-US" dirty="0"/>
          </a:p>
        </p:txBody>
      </p:sp>
    </p:spTree>
    <p:extLst>
      <p:ext uri="{BB962C8B-B14F-4D97-AF65-F5344CB8AC3E}">
        <p14:creationId xmlns:p14="http://schemas.microsoft.com/office/powerpoint/2010/main" val="2400999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CC0DCE3-8753-43BB-86D2-6452D91E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28BC7A6-65CA-4655-8641-7BDE9699B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8755CF4-45A8-4971-A14E-D6DE02B4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421F62D5-850C-4310-A813-747E4643379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26" name="Oval 25">
              <a:extLst>
                <a:ext uri="{FF2B5EF4-FFF2-40B4-BE49-F238E27FC236}">
                  <a16:creationId xmlns:a16="http://schemas.microsoft.com/office/drawing/2014/main" id="{CAD4B505-4A68-456B-9AFD-344192BE9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7" name="Oval 26">
              <a:extLst>
                <a:ext uri="{FF2B5EF4-FFF2-40B4-BE49-F238E27FC236}">
                  <a16:creationId xmlns:a16="http://schemas.microsoft.com/office/drawing/2014/main" id="{A7F9A339-5395-403B-B163-DFDDD9E09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9" name="Rectangle 28">
            <a:extLst>
              <a:ext uri="{FF2B5EF4-FFF2-40B4-BE49-F238E27FC236}">
                <a16:creationId xmlns:a16="http://schemas.microsoft.com/office/drawing/2014/main" id="{80E61E04-3F7C-42DE-ABE7-D3F7E349C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1" name="Rectangle 30">
            <a:extLst>
              <a:ext uri="{FF2B5EF4-FFF2-40B4-BE49-F238E27FC236}">
                <a16:creationId xmlns:a16="http://schemas.microsoft.com/office/drawing/2014/main" id="{2B036F7E-6C8A-4549-99EF-9958C587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2C2A85-153A-13E2-8233-44719E573E95}"/>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5600" kern="1200" cap="all" baseline="0">
                <a:blipFill dpi="0" rotWithShape="1">
                  <a:blip r:embed="rId4"/>
                  <a:srcRect/>
                  <a:tile tx="6350" ty="-127000" sx="65000" sy="64000" flip="none" algn="tl"/>
                </a:blipFill>
                <a:latin typeface="+mj-lt"/>
                <a:ea typeface="+mj-ea"/>
                <a:cs typeface="+mj-cs"/>
              </a:rPr>
              <a:t>Track social media Engagement</a:t>
            </a:r>
          </a:p>
        </p:txBody>
      </p:sp>
      <p:pic>
        <p:nvPicPr>
          <p:cNvPr id="7" name="Picture 6" descr="Table&#10;&#10;Description automatically generated">
            <a:extLst>
              <a:ext uri="{FF2B5EF4-FFF2-40B4-BE49-F238E27FC236}">
                <a16:creationId xmlns:a16="http://schemas.microsoft.com/office/drawing/2014/main" id="{D1A02FCA-459C-889F-2CC6-BC2EC67B59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8136" y="696183"/>
            <a:ext cx="4846998" cy="3174783"/>
          </a:xfrm>
          <a:prstGeom prst="rect">
            <a:avLst/>
          </a:prstGeom>
        </p:spPr>
      </p:pic>
      <p:pic>
        <p:nvPicPr>
          <p:cNvPr id="5" name="Content Placeholder 4" descr="Table&#10;&#10;Description automatically generated">
            <a:extLst>
              <a:ext uri="{FF2B5EF4-FFF2-40B4-BE49-F238E27FC236}">
                <a16:creationId xmlns:a16="http://schemas.microsoft.com/office/drawing/2014/main" id="{F78FE4B6-182B-9D37-B9B3-88C27F9D73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30451" y="665602"/>
            <a:ext cx="3299827" cy="3217332"/>
          </a:xfrm>
          <a:prstGeom prst="rect">
            <a:avLst/>
          </a:prstGeom>
        </p:spPr>
      </p:pic>
      <p:grpSp>
        <p:nvGrpSpPr>
          <p:cNvPr id="33" name="Group 32">
            <a:extLst>
              <a:ext uri="{FF2B5EF4-FFF2-40B4-BE49-F238E27FC236}">
                <a16:creationId xmlns:a16="http://schemas.microsoft.com/office/drawing/2014/main" id="{75EE15D0-BDD3-4CA6-B5DC-159D83FA6B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34" name="Oval 33">
              <a:extLst>
                <a:ext uri="{FF2B5EF4-FFF2-40B4-BE49-F238E27FC236}">
                  <a16:creationId xmlns:a16="http://schemas.microsoft.com/office/drawing/2014/main" id="{C1D99473-F547-41EE-8D8B-3DFA6E58D0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5" name="Oval 34">
              <a:extLst>
                <a:ext uri="{FF2B5EF4-FFF2-40B4-BE49-F238E27FC236}">
                  <a16:creationId xmlns:a16="http://schemas.microsoft.com/office/drawing/2014/main" id="{71482930-66A8-46E9-8554-6D127FFCF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8" name="TextBox 7">
            <a:extLst>
              <a:ext uri="{FF2B5EF4-FFF2-40B4-BE49-F238E27FC236}">
                <a16:creationId xmlns:a16="http://schemas.microsoft.com/office/drawing/2014/main" id="{E07B0219-A6A1-3F23-523E-C36A2F26EE9A}"/>
              </a:ext>
            </a:extLst>
          </p:cNvPr>
          <p:cNvSpPr txBox="1"/>
          <p:nvPr/>
        </p:nvSpPr>
        <p:spPr>
          <a:xfrm>
            <a:off x="1051560" y="212424"/>
            <a:ext cx="1679713" cy="367748"/>
          </a:xfrm>
          <a:prstGeom prst="rect">
            <a:avLst/>
          </a:prstGeom>
          <a:noFill/>
        </p:spPr>
        <p:txBody>
          <a:bodyPr wrap="square" rtlCol="0">
            <a:spAutoFit/>
          </a:bodyPr>
          <a:lstStyle/>
          <a:p>
            <a:r>
              <a:rPr lang="en-US" dirty="0">
                <a:hlinkClick r:id="rId8"/>
              </a:rPr>
              <a:t>Instagram</a:t>
            </a:r>
            <a:endParaRPr lang="en-US" dirty="0"/>
          </a:p>
        </p:txBody>
      </p:sp>
      <p:sp>
        <p:nvSpPr>
          <p:cNvPr id="9" name="TextBox 8">
            <a:extLst>
              <a:ext uri="{FF2B5EF4-FFF2-40B4-BE49-F238E27FC236}">
                <a16:creationId xmlns:a16="http://schemas.microsoft.com/office/drawing/2014/main" id="{6C645741-71F8-9900-F33E-28CC4A3AFAAE}"/>
              </a:ext>
            </a:extLst>
          </p:cNvPr>
          <p:cNvSpPr txBox="1"/>
          <p:nvPr/>
        </p:nvSpPr>
        <p:spPr>
          <a:xfrm>
            <a:off x="7030451" y="208168"/>
            <a:ext cx="1371600" cy="369332"/>
          </a:xfrm>
          <a:prstGeom prst="rect">
            <a:avLst/>
          </a:prstGeom>
          <a:noFill/>
        </p:spPr>
        <p:txBody>
          <a:bodyPr wrap="square" rtlCol="0">
            <a:spAutoFit/>
          </a:bodyPr>
          <a:lstStyle/>
          <a:p>
            <a:r>
              <a:rPr lang="en-US" dirty="0">
                <a:hlinkClick r:id="rId9"/>
              </a:rPr>
              <a:t>Twitter</a:t>
            </a:r>
            <a:endParaRPr lang="en-US" dirty="0"/>
          </a:p>
        </p:txBody>
      </p:sp>
    </p:spTree>
    <p:extLst>
      <p:ext uri="{BB962C8B-B14F-4D97-AF65-F5344CB8AC3E}">
        <p14:creationId xmlns:p14="http://schemas.microsoft.com/office/powerpoint/2010/main" val="2845932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5118BA95-03E7-41B7-B442-0AF8C0A7FF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048"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17" name="Group 9">
            <a:extLst>
              <a:ext uri="{FF2B5EF4-FFF2-40B4-BE49-F238E27FC236}">
                <a16:creationId xmlns:a16="http://schemas.microsoft.com/office/drawing/2014/main" id="{E799C3D5-7D55-4046-808C-F290F456D6E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61035" y="1679569"/>
            <a:ext cx="3498864" cy="3498858"/>
            <a:chOff x="1061035" y="1679569"/>
            <a:chExt cx="3498864" cy="3498858"/>
          </a:xfrm>
        </p:grpSpPr>
        <p:sp>
          <p:nvSpPr>
            <p:cNvPr id="11" name="Oval 10">
              <a:extLst>
                <a:ext uri="{FF2B5EF4-FFF2-40B4-BE49-F238E27FC236}">
                  <a16:creationId xmlns:a16="http://schemas.microsoft.com/office/drawing/2014/main" id="{059D8741-EAD6-41B1-A882-70D70FC358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61035" y="1679569"/>
              <a:ext cx="3498864" cy="3498858"/>
            </a:xfrm>
            <a:prstGeom prst="ellipse">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8" name="Oval 11">
              <a:extLst>
                <a:ext uri="{FF2B5EF4-FFF2-40B4-BE49-F238E27FC236}">
                  <a16:creationId xmlns:a16="http://schemas.microsoft.com/office/drawing/2014/main" id="{45444F36-3103-4D11-A25F-C054D4606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46134" y="1864667"/>
              <a:ext cx="3128666" cy="312866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a:extLst>
              <a:ext uri="{FF2B5EF4-FFF2-40B4-BE49-F238E27FC236}">
                <a16:creationId xmlns:a16="http://schemas.microsoft.com/office/drawing/2014/main" id="{5BA3665B-820F-0C0A-D4B8-889CF4F02A81}"/>
              </a:ext>
            </a:extLst>
          </p:cNvPr>
          <p:cNvSpPr>
            <a:spLocks noGrp="1"/>
          </p:cNvSpPr>
          <p:nvPr>
            <p:ph type="title"/>
          </p:nvPr>
        </p:nvSpPr>
        <p:spPr>
          <a:xfrm>
            <a:off x="1490145" y="2376862"/>
            <a:ext cx="2640646" cy="2104273"/>
          </a:xfrm>
          <a:noFill/>
        </p:spPr>
        <p:txBody>
          <a:bodyPr>
            <a:normAutofit/>
          </a:bodyPr>
          <a:lstStyle/>
          <a:p>
            <a:pPr algn="ctr"/>
            <a:r>
              <a:rPr lang="en-US" sz="3000">
                <a:solidFill>
                  <a:srgbClr val="FFFFFF"/>
                </a:solidFill>
              </a:rPr>
              <a:t>06/2022 – 12/2022</a:t>
            </a:r>
          </a:p>
        </p:txBody>
      </p:sp>
      <p:sp>
        <p:nvSpPr>
          <p:cNvPr id="19" name="Rectangle 13">
            <a:extLst>
              <a:ext uri="{FF2B5EF4-FFF2-40B4-BE49-F238E27FC236}">
                <a16:creationId xmlns:a16="http://schemas.microsoft.com/office/drawing/2014/main" id="{AD9B3EAD-A2B3-42C4-927C-3455E3E69E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02277" y="3388659"/>
            <a:ext cx="36576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7D872B5D-913E-19EE-F564-48C7C1A1E51B}"/>
              </a:ext>
            </a:extLst>
          </p:cNvPr>
          <p:cNvSpPr>
            <a:spLocks noGrp="1"/>
          </p:cNvSpPr>
          <p:nvPr>
            <p:ph idx="1"/>
          </p:nvPr>
        </p:nvSpPr>
        <p:spPr>
          <a:xfrm>
            <a:off x="6081089" y="725394"/>
            <a:ext cx="5142658" cy="5407212"/>
          </a:xfrm>
        </p:spPr>
        <p:txBody>
          <a:bodyPr anchor="ctr">
            <a:normAutofit/>
          </a:bodyPr>
          <a:lstStyle/>
          <a:p>
            <a:r>
              <a:rPr lang="en-US" dirty="0"/>
              <a:t>After completing Dr. Tony Dunbar’s LIS course “Critical Race Information Theory”, he approached me with a part-time job opportunity</a:t>
            </a:r>
          </a:p>
          <a:p>
            <a:r>
              <a:rPr lang="en-US" dirty="0"/>
              <a:t>Job description: Assist </a:t>
            </a:r>
            <a:r>
              <a:rPr lang="en-US" dirty="0" err="1">
                <a:hlinkClick r:id="rId6"/>
              </a:rPr>
              <a:t>CRTcollective</a:t>
            </a:r>
            <a:r>
              <a:rPr lang="en-US" dirty="0"/>
              <a:t> with creating, managing, and scheduling social media content and reach out/schedule guest contributors for podcast and blog  </a:t>
            </a:r>
          </a:p>
          <a:p>
            <a:pPr marL="0" indent="0">
              <a:buNone/>
            </a:pPr>
            <a:endParaRPr lang="en-US" dirty="0"/>
          </a:p>
        </p:txBody>
      </p:sp>
    </p:spTree>
    <p:extLst>
      <p:ext uri="{BB962C8B-B14F-4D97-AF65-F5344CB8AC3E}">
        <p14:creationId xmlns:p14="http://schemas.microsoft.com/office/powerpoint/2010/main" val="3313446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D63B-B25B-42C6-D15E-F42220FB0ACB}"/>
              </a:ext>
            </a:extLst>
          </p:cNvPr>
          <p:cNvSpPr>
            <a:spLocks noGrp="1"/>
          </p:cNvSpPr>
          <p:nvPr>
            <p:ph type="title"/>
          </p:nvPr>
        </p:nvSpPr>
        <p:spPr/>
        <p:txBody>
          <a:bodyPr/>
          <a:lstStyle/>
          <a:p>
            <a:r>
              <a:rPr lang="en-US" dirty="0"/>
              <a:t>Who is The CRT </a:t>
            </a:r>
            <a:r>
              <a:rPr lang="en-US" dirty="0" err="1"/>
              <a:t>COllective</a:t>
            </a:r>
            <a:r>
              <a:rPr lang="en-US" dirty="0"/>
              <a:t>? </a:t>
            </a:r>
          </a:p>
        </p:txBody>
      </p:sp>
      <p:pic>
        <p:nvPicPr>
          <p:cNvPr id="5" name="Picture 4" descr="Two people smiling&#10;&#10;Description automatically generated with low confidence">
            <a:extLst>
              <a:ext uri="{FF2B5EF4-FFF2-40B4-BE49-F238E27FC236}">
                <a16:creationId xmlns:a16="http://schemas.microsoft.com/office/drawing/2014/main" id="{C2D1132E-8CDC-2A15-44D2-D950C4EFE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569" y="2718804"/>
            <a:ext cx="3869183" cy="2007409"/>
          </a:xfrm>
          <a:prstGeom prst="rect">
            <a:avLst/>
          </a:prstGeom>
        </p:spPr>
      </p:pic>
      <p:pic>
        <p:nvPicPr>
          <p:cNvPr id="7" name="Picture 6" descr="A collage of a person&#10;&#10;Description automatically generated with medium confidence">
            <a:extLst>
              <a:ext uri="{FF2B5EF4-FFF2-40B4-BE49-F238E27FC236}">
                <a16:creationId xmlns:a16="http://schemas.microsoft.com/office/drawing/2014/main" id="{6D7D2C7F-69BC-EED6-1761-205F819C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40" y="4764025"/>
            <a:ext cx="5532120" cy="2088891"/>
          </a:xfrm>
          <a:prstGeom prst="rect">
            <a:avLst/>
          </a:prstGeom>
        </p:spPr>
      </p:pic>
      <p:pic>
        <p:nvPicPr>
          <p:cNvPr id="9" name="Picture 8" descr="Graphical user interface, website&#10;&#10;Description automatically generated">
            <a:extLst>
              <a:ext uri="{FF2B5EF4-FFF2-40B4-BE49-F238E27FC236}">
                <a16:creationId xmlns:a16="http://schemas.microsoft.com/office/drawing/2014/main" id="{B297C4DC-D626-8ED5-FE5A-FF6E62E4B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940" y="2718976"/>
            <a:ext cx="3574060" cy="1981864"/>
          </a:xfrm>
          <a:prstGeom prst="rect">
            <a:avLst/>
          </a:prstGeom>
        </p:spPr>
      </p:pic>
      <p:pic>
        <p:nvPicPr>
          <p:cNvPr id="11" name="Picture 10" descr="A collage of two people&#10;&#10;Description automatically generated with low confidence">
            <a:extLst>
              <a:ext uri="{FF2B5EF4-FFF2-40B4-BE49-F238E27FC236}">
                <a16:creationId xmlns:a16="http://schemas.microsoft.com/office/drawing/2014/main" id="{4FA506FA-6381-AD0B-E5DD-C8EBB8EDFB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5881" y="2718804"/>
            <a:ext cx="3743801" cy="2036487"/>
          </a:xfrm>
          <a:prstGeom prst="rect">
            <a:avLst/>
          </a:prstGeom>
        </p:spPr>
      </p:pic>
      <p:pic>
        <p:nvPicPr>
          <p:cNvPr id="13" name="Picture 12" descr="A collage of a person&#10;&#10;Description automatically generated with low confidence">
            <a:extLst>
              <a:ext uri="{FF2B5EF4-FFF2-40B4-BE49-F238E27FC236}">
                <a16:creationId xmlns:a16="http://schemas.microsoft.com/office/drawing/2014/main" id="{032D8ACB-BCCA-644A-D30C-2F2DCB88A0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69160" y="4768301"/>
            <a:ext cx="3822840" cy="2089699"/>
          </a:xfrm>
          <a:prstGeom prst="rect">
            <a:avLst/>
          </a:prstGeom>
        </p:spPr>
      </p:pic>
      <p:sp>
        <p:nvSpPr>
          <p:cNvPr id="14" name="TextBox 13">
            <a:extLst>
              <a:ext uri="{FF2B5EF4-FFF2-40B4-BE49-F238E27FC236}">
                <a16:creationId xmlns:a16="http://schemas.microsoft.com/office/drawing/2014/main" id="{0ADF5C46-A1DE-422D-67E8-4615C950AE65}"/>
              </a:ext>
            </a:extLst>
          </p:cNvPr>
          <p:cNvSpPr txBox="1"/>
          <p:nvPr/>
        </p:nvSpPr>
        <p:spPr>
          <a:xfrm>
            <a:off x="1063752" y="1626369"/>
            <a:ext cx="9463278" cy="1200329"/>
          </a:xfrm>
          <a:prstGeom prst="rect">
            <a:avLst/>
          </a:prstGeom>
          <a:noFill/>
        </p:spPr>
        <p:txBody>
          <a:bodyPr wrap="square" rtlCol="0">
            <a:spAutoFit/>
          </a:bodyPr>
          <a:lstStyle/>
          <a:p>
            <a:r>
              <a:rPr lang="en-US" sz="1800" b="0" i="0" u="none" strike="noStrike" dirty="0">
                <a:solidFill>
                  <a:srgbClr val="000000"/>
                </a:solidFill>
                <a:effectLst/>
                <a:latin typeface="Rockwell" panose="02060603020205020403" pitchFamily="18" charset="77"/>
              </a:rPr>
              <a:t>A group of scholars, librarians, archivists, and information professionals from across the globe whose mission is to provide an inclusive outlook on critical race theory and its adjacent topics while encouraging continuous dialogue and scholarship. </a:t>
            </a:r>
            <a:endParaRPr lang="en-US" dirty="0">
              <a:effectLst/>
              <a:latin typeface="Rockwell" panose="02060603020205020403" pitchFamily="18" charset="77"/>
            </a:endParaRPr>
          </a:p>
          <a:p>
            <a:endParaRPr lang="en-US" dirty="0"/>
          </a:p>
        </p:txBody>
      </p:sp>
    </p:spTree>
    <p:extLst>
      <p:ext uri="{BB962C8B-B14F-4D97-AF65-F5344CB8AC3E}">
        <p14:creationId xmlns:p14="http://schemas.microsoft.com/office/powerpoint/2010/main" val="50007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89E32-9F9D-54A8-F38E-91DECEF648B8}"/>
              </a:ext>
            </a:extLst>
          </p:cNvPr>
          <p:cNvSpPr>
            <a:spLocks noGrp="1"/>
          </p:cNvSpPr>
          <p:nvPr>
            <p:ph type="title"/>
          </p:nvPr>
        </p:nvSpPr>
        <p:spPr/>
        <p:txBody>
          <a:bodyPr/>
          <a:lstStyle/>
          <a:p>
            <a:r>
              <a:rPr lang="en-US" dirty="0" err="1"/>
              <a:t>CRTc</a:t>
            </a:r>
            <a:r>
              <a:rPr lang="en-US" dirty="0"/>
              <a:t> Media Strategy</a:t>
            </a:r>
          </a:p>
        </p:txBody>
      </p:sp>
      <p:sp>
        <p:nvSpPr>
          <p:cNvPr id="3" name="Content Placeholder 2">
            <a:extLst>
              <a:ext uri="{FF2B5EF4-FFF2-40B4-BE49-F238E27FC236}">
                <a16:creationId xmlns:a16="http://schemas.microsoft.com/office/drawing/2014/main" id="{2C53D74B-08B8-6E0A-9D82-DB7F8A90F8EE}"/>
              </a:ext>
            </a:extLst>
          </p:cNvPr>
          <p:cNvSpPr>
            <a:spLocks noGrp="1"/>
          </p:cNvSpPr>
          <p:nvPr>
            <p:ph idx="1"/>
          </p:nvPr>
        </p:nvSpPr>
        <p:spPr>
          <a:solidFill>
            <a:schemeClr val="bg2"/>
          </a:solidFill>
        </p:spPr>
        <p:txBody>
          <a:bodyPr/>
          <a:lstStyle/>
          <a:p>
            <a:pPr marL="0" indent="0" rtl="0">
              <a:spcBef>
                <a:spcPts val="0"/>
              </a:spcBef>
              <a:spcAft>
                <a:spcPts val="0"/>
              </a:spcAft>
              <a:buNone/>
            </a:pPr>
            <a:r>
              <a:rPr lang="en-US" sz="1200" b="1" i="0" u="none" strike="noStrike" dirty="0">
                <a:solidFill>
                  <a:srgbClr val="000000"/>
                </a:solidFill>
                <a:effectLst/>
                <a:latin typeface="Arial" panose="020B0604020202020204" pitchFamily="34" charset="0"/>
              </a:rPr>
              <a:t>OUR VISION…</a:t>
            </a:r>
            <a:r>
              <a:rPr lang="en-US" sz="1200" b="0" i="0" u="none" strike="noStrike" dirty="0">
                <a:solidFill>
                  <a:srgbClr val="000000"/>
                </a:solidFill>
                <a:effectLst/>
                <a:latin typeface="Arial" panose="020B0604020202020204" pitchFamily="34" charset="0"/>
              </a:rPr>
              <a:t>as an evolving international collective is to provide an inclusive outlook on critical race theory with roots in historical representation and ethical considerations to engage and encourage continuous dialogue and scholarship. We hope to build a collaborative movement of intellectual advocates and activists addressing injustice.</a:t>
            </a:r>
            <a:endParaRPr lang="en-US" sz="1200" dirty="0">
              <a:effectLst/>
            </a:endParaRPr>
          </a:p>
          <a:p>
            <a:pPr marL="0" indent="0" rtl="0">
              <a:spcBef>
                <a:spcPts val="0"/>
              </a:spcBef>
              <a:spcAft>
                <a:spcPts val="0"/>
              </a:spcAft>
              <a:buNone/>
            </a:pPr>
            <a:endParaRPr lang="en-US" sz="1200" b="1"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200" b="1" i="0" u="none" strike="noStrike" dirty="0">
                <a:solidFill>
                  <a:srgbClr val="000000"/>
                </a:solidFill>
                <a:effectLst/>
                <a:latin typeface="Arial" panose="020B0604020202020204" pitchFamily="34" charset="0"/>
              </a:rPr>
              <a:t>Vision connected to media and digital content creation.</a:t>
            </a:r>
            <a:endParaRPr lang="en-US" sz="120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Primary focus is on CRT from its origins in law to how it has expanded to other disciplines, most notably LIS.</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Interview CRT legends/icons and raising contributors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Look for opportunities to present CRT as practice, pedagogy, and/or activism</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Secondary focus is on injustice and social justice/social consciousness both within and beyond traditional professional, political, and academic discussions…such as art and general human interest</a:t>
            </a:r>
          </a:p>
          <a:p>
            <a:pPr marL="0" indent="0" rtl="0">
              <a:spcBef>
                <a:spcPts val="0"/>
              </a:spcBef>
              <a:spcAft>
                <a:spcPts val="0"/>
              </a:spcAft>
              <a:buNone/>
            </a:pPr>
            <a:endParaRPr lang="en-US" sz="1200" b="1" i="0" u="none" strike="noStrike" dirty="0">
              <a:solidFill>
                <a:srgbClr val="000000"/>
              </a:solidFill>
              <a:effectLst/>
              <a:latin typeface="Arial" panose="020B0604020202020204" pitchFamily="34" charset="0"/>
            </a:endParaRPr>
          </a:p>
          <a:p>
            <a:pPr marL="0" indent="0" rtl="0">
              <a:spcBef>
                <a:spcPts val="0"/>
              </a:spcBef>
              <a:spcAft>
                <a:spcPts val="0"/>
              </a:spcAft>
              <a:buNone/>
            </a:pPr>
            <a:r>
              <a:rPr lang="en-US" sz="1200" b="1" i="0" u="none" strike="noStrike" dirty="0">
                <a:solidFill>
                  <a:srgbClr val="000000"/>
                </a:solidFill>
                <a:effectLst/>
                <a:latin typeface="Arial" panose="020B0604020202020204" pitchFamily="34" charset="0"/>
              </a:rPr>
              <a:t>Media as Community Building</a:t>
            </a:r>
            <a:endParaRPr lang="en-US" sz="1200" dirty="0">
              <a:effectLst/>
            </a:endParaRP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To further advance CRT in LIS requires an engaged community committed to advancing CRT within the discipline and </a:t>
            </a:r>
            <a:r>
              <a:rPr lang="en-US" sz="1200" b="0" i="0" u="none" strike="noStrike" dirty="0" err="1">
                <a:solidFill>
                  <a:srgbClr val="000000"/>
                </a:solidFill>
                <a:effectLst/>
                <a:latin typeface="Arial" panose="020B0604020202020204" pitchFamily="34" charset="0"/>
              </a:rPr>
              <a:t>interdisciplinarily</a:t>
            </a:r>
            <a:r>
              <a:rPr lang="en-US" sz="12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Be inclusive in a content creation, each contributor has as a following, which can add to our following</a:t>
            </a:r>
          </a:p>
          <a:p>
            <a:pPr marL="1143000" lvl="2" indent="-22860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Guest bloggers</a:t>
            </a:r>
          </a:p>
          <a:p>
            <a:pPr marL="1143000" lvl="2" indent="-22860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Guest interviews</a:t>
            </a:r>
          </a:p>
          <a:p>
            <a:pPr marL="1143000" lvl="2" indent="-22860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Hosting a syllabus or Zotero library/folder</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Maintain current relevant content on our media channels along with some historically relevant content.</a:t>
            </a:r>
          </a:p>
          <a:p>
            <a:pPr marL="742950" lvl="1" indent="-285750"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Building a community will also help with future Call for Papers for either Journal special Issues and/or edited books</a:t>
            </a:r>
          </a:p>
          <a:p>
            <a:pPr rtl="0" fontAlgn="base">
              <a:spcBef>
                <a:spcPts val="0"/>
              </a:spcBef>
              <a:spcAft>
                <a:spcPts val="0"/>
              </a:spcAft>
              <a:buFont typeface="Arial" panose="020B0604020202020204" pitchFamily="34" charset="0"/>
              <a:buChar char="•"/>
            </a:pPr>
            <a:r>
              <a:rPr lang="en-US" sz="1200" b="0" i="0" u="none" strike="noStrike" dirty="0">
                <a:solidFill>
                  <a:srgbClr val="000000"/>
                </a:solidFill>
                <a:effectLst/>
                <a:latin typeface="Arial" panose="020B0604020202020204" pitchFamily="34" charset="0"/>
              </a:rPr>
              <a:t>Lead with excellence; or content and delivery of content should develop and evolve as strive for excellence.  Present great work has its own law of attraction</a:t>
            </a:r>
          </a:p>
          <a:p>
            <a:endParaRPr lang="en-US" dirty="0"/>
          </a:p>
        </p:txBody>
      </p:sp>
    </p:spTree>
    <p:extLst>
      <p:ext uri="{BB962C8B-B14F-4D97-AF65-F5344CB8AC3E}">
        <p14:creationId xmlns:p14="http://schemas.microsoft.com/office/powerpoint/2010/main" val="36154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97BF936A-7CB7-4C57-98A3-96928DD27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5C791B-FFA1-4943-B5E4-F5F145D8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8671DBD-7165-4BE6-80A0-045723A9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D622AD38-5C0D-490C-A06A-D1F07E29C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46" name="Oval 45">
              <a:extLst>
                <a:ext uri="{FF2B5EF4-FFF2-40B4-BE49-F238E27FC236}">
                  <a16:creationId xmlns:a16="http://schemas.microsoft.com/office/drawing/2014/main" id="{ED57AEAB-0276-4D94-93D9-3A090A1FD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7" name="Oval 46">
              <a:extLst>
                <a:ext uri="{FF2B5EF4-FFF2-40B4-BE49-F238E27FC236}">
                  <a16:creationId xmlns:a16="http://schemas.microsoft.com/office/drawing/2014/main" id="{CCF33569-0434-460F-AFA4-D829E476A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9" name="Rectangle 48">
            <a:extLst>
              <a:ext uri="{FF2B5EF4-FFF2-40B4-BE49-F238E27FC236}">
                <a16:creationId xmlns:a16="http://schemas.microsoft.com/office/drawing/2014/main" id="{61E0F25A-74B3-4369-8428-8C9C0995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1" name="Rectangle 50">
            <a:extLst>
              <a:ext uri="{FF2B5EF4-FFF2-40B4-BE49-F238E27FC236}">
                <a16:creationId xmlns:a16="http://schemas.microsoft.com/office/drawing/2014/main" id="{A4F9941B-24AE-4FB1-AAE9-67CE9CF5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E963A7-0BDC-48E1-FE29-E6CBA4DA60EB}"/>
              </a:ext>
            </a:extLst>
          </p:cNvPr>
          <p:cNvSpPr>
            <a:spLocks noGrp="1"/>
          </p:cNvSpPr>
          <p:nvPr>
            <p:ph type="title"/>
          </p:nvPr>
        </p:nvSpPr>
        <p:spPr>
          <a:xfrm>
            <a:off x="1051560" y="4355692"/>
            <a:ext cx="9085940" cy="1472224"/>
          </a:xfrm>
        </p:spPr>
        <p:txBody>
          <a:bodyPr vert="horz" lIns="91440" tIns="45720" rIns="91440" bIns="45720" rtlCol="0" anchor="b">
            <a:normAutofit/>
          </a:bodyPr>
          <a:lstStyle/>
          <a:p>
            <a:pPr>
              <a:lnSpc>
                <a:spcPct val="80000"/>
              </a:lnSpc>
            </a:pPr>
            <a:r>
              <a:rPr lang="en-US" sz="7200" kern="1200" cap="all" baseline="0" dirty="0">
                <a:blipFill dpi="0" rotWithShape="1">
                  <a:blip r:embed="rId4"/>
                  <a:srcRect/>
                  <a:tile tx="6350" ty="-127000" sx="65000" sy="64000" flip="none" algn="tl"/>
                </a:blipFill>
                <a:latin typeface="+mj-lt"/>
                <a:ea typeface="+mj-ea"/>
                <a:cs typeface="+mj-cs"/>
              </a:rPr>
              <a:t>Content Creation</a:t>
            </a:r>
          </a:p>
        </p:txBody>
      </p:sp>
      <p:pic>
        <p:nvPicPr>
          <p:cNvPr id="15" name="Picture 14" descr="Text&#10;&#10;Description automatically generated">
            <a:extLst>
              <a:ext uri="{FF2B5EF4-FFF2-40B4-BE49-F238E27FC236}">
                <a16:creationId xmlns:a16="http://schemas.microsoft.com/office/drawing/2014/main" id="{F5FB19DD-0E1F-08E2-E487-F3CD3190BA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33" y="881132"/>
            <a:ext cx="2678937" cy="2678937"/>
          </a:xfrm>
          <a:prstGeom prst="rect">
            <a:avLst/>
          </a:prstGeom>
        </p:spPr>
      </p:pic>
      <p:pic>
        <p:nvPicPr>
          <p:cNvPr id="11" name="Picture 10" descr="Bar chart&#10;&#10;Description automatically generated with medium confidence">
            <a:extLst>
              <a:ext uri="{FF2B5EF4-FFF2-40B4-BE49-F238E27FC236}">
                <a16:creationId xmlns:a16="http://schemas.microsoft.com/office/drawing/2014/main" id="{8E33EE99-3196-9D56-A419-3CE670E926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7484" y="887232"/>
            <a:ext cx="2681985" cy="2681985"/>
          </a:xfrm>
          <a:prstGeom prst="rect">
            <a:avLst/>
          </a:prstGeom>
        </p:spPr>
      </p:pic>
      <p:pic>
        <p:nvPicPr>
          <p:cNvPr id="9" name="Content Placeholder 8" descr="Text&#10;&#10;Description automatically generated">
            <a:extLst>
              <a:ext uri="{FF2B5EF4-FFF2-40B4-BE49-F238E27FC236}">
                <a16:creationId xmlns:a16="http://schemas.microsoft.com/office/drawing/2014/main" id="{56AFAA48-79F6-4753-D0D4-F898210F97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385" y="879608"/>
            <a:ext cx="2681985" cy="2681985"/>
          </a:xfrm>
          <a:prstGeom prst="rect">
            <a:avLst/>
          </a:prstGeom>
        </p:spPr>
      </p:pic>
      <p:pic>
        <p:nvPicPr>
          <p:cNvPr id="13" name="Picture 12" descr="Text, letter&#10;&#10;Description automatically generated">
            <a:extLst>
              <a:ext uri="{FF2B5EF4-FFF2-40B4-BE49-F238E27FC236}">
                <a16:creationId xmlns:a16="http://schemas.microsoft.com/office/drawing/2014/main" id="{B3651451-86E8-D10F-A175-41E6D61368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9286" y="878084"/>
            <a:ext cx="2685033" cy="2685033"/>
          </a:xfrm>
          <a:prstGeom prst="rect">
            <a:avLst/>
          </a:prstGeom>
        </p:spPr>
      </p:pic>
      <p:grpSp>
        <p:nvGrpSpPr>
          <p:cNvPr id="53" name="Group 52">
            <a:extLst>
              <a:ext uri="{FF2B5EF4-FFF2-40B4-BE49-F238E27FC236}">
                <a16:creationId xmlns:a16="http://schemas.microsoft.com/office/drawing/2014/main" id="{A0A8E6BD-8129-4E3F-9A85-33C46CFD5A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54" name="Oval 53">
              <a:extLst>
                <a:ext uri="{FF2B5EF4-FFF2-40B4-BE49-F238E27FC236}">
                  <a16:creationId xmlns:a16="http://schemas.microsoft.com/office/drawing/2014/main" id="{99F08E5D-293B-413B-8085-1A23DEBE7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55" name="Oval 54">
              <a:extLst>
                <a:ext uri="{FF2B5EF4-FFF2-40B4-BE49-F238E27FC236}">
                  <a16:creationId xmlns:a16="http://schemas.microsoft.com/office/drawing/2014/main" id="{5151199D-6530-4293-A906-C981631C9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6" name="TextBox 15">
            <a:extLst>
              <a:ext uri="{FF2B5EF4-FFF2-40B4-BE49-F238E27FC236}">
                <a16:creationId xmlns:a16="http://schemas.microsoft.com/office/drawing/2014/main" id="{6C48C782-456D-7B88-B2D9-314A08ED424B}"/>
              </a:ext>
            </a:extLst>
          </p:cNvPr>
          <p:cNvSpPr txBox="1"/>
          <p:nvPr/>
        </p:nvSpPr>
        <p:spPr>
          <a:xfrm>
            <a:off x="1051560" y="5730733"/>
            <a:ext cx="6233823" cy="646331"/>
          </a:xfrm>
          <a:prstGeom prst="rect">
            <a:avLst/>
          </a:prstGeom>
          <a:noFill/>
        </p:spPr>
        <p:txBody>
          <a:bodyPr wrap="square" rtlCol="0">
            <a:spAutoFit/>
          </a:bodyPr>
          <a:lstStyle/>
          <a:p>
            <a:r>
              <a:rPr lang="en-US" dirty="0"/>
              <a:t>Take ideas/quotes from CRT/related scholarship to educate and generate discussion </a:t>
            </a:r>
          </a:p>
        </p:txBody>
      </p:sp>
      <p:sp>
        <p:nvSpPr>
          <p:cNvPr id="17" name="TextBox 16">
            <a:extLst>
              <a:ext uri="{FF2B5EF4-FFF2-40B4-BE49-F238E27FC236}">
                <a16:creationId xmlns:a16="http://schemas.microsoft.com/office/drawing/2014/main" id="{86EF56A6-5B2F-30C1-4DEB-6AF060F572D1}"/>
              </a:ext>
            </a:extLst>
          </p:cNvPr>
          <p:cNvSpPr txBox="1"/>
          <p:nvPr/>
        </p:nvSpPr>
        <p:spPr>
          <a:xfrm>
            <a:off x="3757675" y="246497"/>
            <a:ext cx="3673710" cy="369332"/>
          </a:xfrm>
          <a:prstGeom prst="rect">
            <a:avLst/>
          </a:prstGeom>
          <a:noFill/>
        </p:spPr>
        <p:txBody>
          <a:bodyPr wrap="square" rtlCol="0">
            <a:spAutoFit/>
          </a:bodyPr>
          <a:lstStyle/>
          <a:p>
            <a:r>
              <a:rPr lang="en-US" dirty="0"/>
              <a:t>Created using design tool Canva</a:t>
            </a:r>
          </a:p>
        </p:txBody>
      </p:sp>
    </p:spTree>
    <p:extLst>
      <p:ext uri="{BB962C8B-B14F-4D97-AF65-F5344CB8AC3E}">
        <p14:creationId xmlns:p14="http://schemas.microsoft.com/office/powerpoint/2010/main" val="67910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Text, letter&#10;&#10;Description automatically generated">
            <a:extLst>
              <a:ext uri="{FF2B5EF4-FFF2-40B4-BE49-F238E27FC236}">
                <a16:creationId xmlns:a16="http://schemas.microsoft.com/office/drawing/2014/main" id="{125688B7-B994-44BF-21EC-87709F687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244" y="56322"/>
            <a:ext cx="3372678" cy="3372678"/>
          </a:xfrm>
          <a:prstGeom prst="rect">
            <a:avLst/>
          </a:prstGeom>
        </p:spPr>
      </p:pic>
      <p:sp>
        <p:nvSpPr>
          <p:cNvPr id="82" name="Rectangle 67">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 text&#10;&#10;Description automatically generated">
            <a:extLst>
              <a:ext uri="{FF2B5EF4-FFF2-40B4-BE49-F238E27FC236}">
                <a16:creationId xmlns:a16="http://schemas.microsoft.com/office/drawing/2014/main" id="{B8728DCF-D400-2D97-6314-B6E9467BC3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9599" y="0"/>
            <a:ext cx="3369464" cy="3369464"/>
          </a:xfrm>
          <a:prstGeom prst="rect">
            <a:avLst/>
          </a:prstGeom>
        </p:spPr>
      </p:pic>
      <p:sp>
        <p:nvSpPr>
          <p:cNvPr id="83" name="Rectangle 69">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71">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ext, letter&#10;&#10;Description automatically generated">
            <a:extLst>
              <a:ext uri="{FF2B5EF4-FFF2-40B4-BE49-F238E27FC236}">
                <a16:creationId xmlns:a16="http://schemas.microsoft.com/office/drawing/2014/main" id="{4741DBBB-122B-ECE2-B847-104724AA1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8943" y="3474720"/>
            <a:ext cx="3383280" cy="3383280"/>
          </a:xfrm>
          <a:prstGeom prst="rect">
            <a:avLst/>
          </a:prstGeom>
        </p:spPr>
      </p:pic>
      <p:pic>
        <p:nvPicPr>
          <p:cNvPr id="7" name="Picture 6" descr="Text&#10;&#10;Description automatically generated">
            <a:extLst>
              <a:ext uri="{FF2B5EF4-FFF2-40B4-BE49-F238E27FC236}">
                <a16:creationId xmlns:a16="http://schemas.microsoft.com/office/drawing/2014/main" id="{E9E4931F-2B27-1920-7639-5A80A3B9C2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2691" y="3474720"/>
            <a:ext cx="3383280" cy="3383280"/>
          </a:xfrm>
          <a:prstGeom prst="rect">
            <a:avLst/>
          </a:prstGeom>
        </p:spPr>
      </p:pic>
    </p:spTree>
    <p:extLst>
      <p:ext uri="{BB962C8B-B14F-4D97-AF65-F5344CB8AC3E}">
        <p14:creationId xmlns:p14="http://schemas.microsoft.com/office/powerpoint/2010/main" val="2726433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97BF936A-7CB7-4C57-98A3-96928DD27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5C791B-FFA1-4943-B5E4-F5F145D8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8671DBD-7165-4BE6-80A0-045723A9A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622AD38-5C0D-490C-A06A-D1F07E29CB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62" name="Oval 61">
              <a:extLst>
                <a:ext uri="{FF2B5EF4-FFF2-40B4-BE49-F238E27FC236}">
                  <a16:creationId xmlns:a16="http://schemas.microsoft.com/office/drawing/2014/main" id="{ED57AEAB-0276-4D94-93D9-3A090A1FD7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63" name="Oval 62">
              <a:extLst>
                <a:ext uri="{FF2B5EF4-FFF2-40B4-BE49-F238E27FC236}">
                  <a16:creationId xmlns:a16="http://schemas.microsoft.com/office/drawing/2014/main" id="{CCF33569-0434-460F-AFA4-D829E476AE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5" name="Rectangle 64">
            <a:extLst>
              <a:ext uri="{FF2B5EF4-FFF2-40B4-BE49-F238E27FC236}">
                <a16:creationId xmlns:a16="http://schemas.microsoft.com/office/drawing/2014/main" id="{61E0F25A-74B3-4369-8428-8C9C099524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20" y="-1"/>
            <a:ext cx="1220724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7" name="Rectangle 66">
            <a:extLst>
              <a:ext uri="{FF2B5EF4-FFF2-40B4-BE49-F238E27FC236}">
                <a16:creationId xmlns:a16="http://schemas.microsoft.com/office/drawing/2014/main" id="{A4F9941B-24AE-4FB1-AAE9-67CE9CF5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7"/>
            <a:ext cx="12192000" cy="2610464"/>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2FA3345-693D-6EE9-32DA-A3294541E356}"/>
              </a:ext>
            </a:extLst>
          </p:cNvPr>
          <p:cNvSpPr txBox="1"/>
          <p:nvPr/>
        </p:nvSpPr>
        <p:spPr>
          <a:xfrm>
            <a:off x="1051560" y="4355692"/>
            <a:ext cx="9085940" cy="1472224"/>
          </a:xfrm>
          <a:prstGeom prst="rect">
            <a:avLst/>
          </a:prstGeom>
        </p:spPr>
        <p:txBody>
          <a:bodyPr vert="horz" lIns="91440" tIns="45720" rIns="91440" bIns="45720" rtlCol="0" anchor="b">
            <a:normAutofit/>
          </a:bodyPr>
          <a:lstStyle/>
          <a:p>
            <a:pPr>
              <a:lnSpc>
                <a:spcPct val="80000"/>
              </a:lnSpc>
              <a:spcBef>
                <a:spcPct val="0"/>
              </a:spcBef>
              <a:spcAft>
                <a:spcPts val="600"/>
              </a:spcAft>
              <a:buClr>
                <a:schemeClr val="accent1">
                  <a:lumMod val="75000"/>
                </a:schemeClr>
              </a:buClr>
              <a:buSzPct val="85000"/>
            </a:pPr>
            <a:r>
              <a:rPr lang="en-US" sz="3400" kern="1200" cap="all" baseline="0" dirty="0">
                <a:blipFill dpi="0" rotWithShape="1">
                  <a:blip r:embed="rId4"/>
                  <a:srcRect/>
                  <a:tile tx="6350" ty="-127000" sx="65000" sy="64000" flip="none" algn="tl"/>
                </a:blipFill>
                <a:latin typeface="+mj-lt"/>
                <a:ea typeface="+mj-ea"/>
                <a:cs typeface="+mj-cs"/>
              </a:rPr>
              <a:t>began incorporating more consistent colors/styles to make a more cohesive brand image </a:t>
            </a:r>
          </a:p>
        </p:txBody>
      </p:sp>
      <p:pic>
        <p:nvPicPr>
          <p:cNvPr id="9" name="Picture 8" descr="Text, letter&#10;&#10;Description automatically generated">
            <a:extLst>
              <a:ext uri="{FF2B5EF4-FFF2-40B4-BE49-F238E27FC236}">
                <a16:creationId xmlns:a16="http://schemas.microsoft.com/office/drawing/2014/main" id="{AE914BEB-911F-F29E-1A72-ADF3B8796B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4633" y="551481"/>
            <a:ext cx="2678937" cy="3338239"/>
          </a:xfrm>
          <a:prstGeom prst="rect">
            <a:avLst/>
          </a:prstGeom>
        </p:spPr>
      </p:pic>
      <p:pic>
        <p:nvPicPr>
          <p:cNvPr id="5" name="Picture 4" descr="Text&#10;&#10;Description automatically generated">
            <a:extLst>
              <a:ext uri="{FF2B5EF4-FFF2-40B4-BE49-F238E27FC236}">
                <a16:creationId xmlns:a16="http://schemas.microsoft.com/office/drawing/2014/main" id="{70C01CFC-68D9-3B7C-EA13-784A96FD8F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7485" y="879608"/>
            <a:ext cx="2681985" cy="2681985"/>
          </a:xfrm>
          <a:prstGeom prst="rect">
            <a:avLst/>
          </a:prstGeom>
        </p:spPr>
      </p:pic>
      <p:pic>
        <p:nvPicPr>
          <p:cNvPr id="3" name="Picture 2" descr="Text&#10;&#10;Description automatically generated">
            <a:extLst>
              <a:ext uri="{FF2B5EF4-FFF2-40B4-BE49-F238E27FC236}">
                <a16:creationId xmlns:a16="http://schemas.microsoft.com/office/drawing/2014/main" id="{30CF4377-E6F8-ACD0-AA07-E0CE56E579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385" y="879608"/>
            <a:ext cx="2681985" cy="2681985"/>
          </a:xfrm>
          <a:prstGeom prst="rect">
            <a:avLst/>
          </a:prstGeom>
        </p:spPr>
      </p:pic>
      <p:pic>
        <p:nvPicPr>
          <p:cNvPr id="7" name="Picture 6" descr="Text, letter&#10;&#10;Description automatically generated">
            <a:extLst>
              <a:ext uri="{FF2B5EF4-FFF2-40B4-BE49-F238E27FC236}">
                <a16:creationId xmlns:a16="http://schemas.microsoft.com/office/drawing/2014/main" id="{7DEC8AB0-ABCC-0666-4C7B-8C9C9D3713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9286" y="878084"/>
            <a:ext cx="2685033" cy="2685033"/>
          </a:xfrm>
          <a:prstGeom prst="rect">
            <a:avLst/>
          </a:prstGeom>
        </p:spPr>
      </p:pic>
      <p:grpSp>
        <p:nvGrpSpPr>
          <p:cNvPr id="69" name="Group 68">
            <a:extLst>
              <a:ext uri="{FF2B5EF4-FFF2-40B4-BE49-F238E27FC236}">
                <a16:creationId xmlns:a16="http://schemas.microsoft.com/office/drawing/2014/main" id="{A0A8E6BD-8129-4E3F-9A85-33C46CFD5A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70" name="Oval 69">
              <a:extLst>
                <a:ext uri="{FF2B5EF4-FFF2-40B4-BE49-F238E27FC236}">
                  <a16:creationId xmlns:a16="http://schemas.microsoft.com/office/drawing/2014/main" id="{99F08E5D-293B-413B-8085-1A23DEBE7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71" name="Oval 70">
              <a:extLst>
                <a:ext uri="{FF2B5EF4-FFF2-40B4-BE49-F238E27FC236}">
                  <a16:creationId xmlns:a16="http://schemas.microsoft.com/office/drawing/2014/main" id="{5151199D-6530-4293-A906-C981631C9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0" name="TextBox 9">
            <a:extLst>
              <a:ext uri="{FF2B5EF4-FFF2-40B4-BE49-F238E27FC236}">
                <a16:creationId xmlns:a16="http://schemas.microsoft.com/office/drawing/2014/main" id="{CF3EC4B4-19A1-730B-885F-ACC00ACEF2D6}"/>
              </a:ext>
            </a:extLst>
          </p:cNvPr>
          <p:cNvSpPr txBox="1"/>
          <p:nvPr/>
        </p:nvSpPr>
        <p:spPr>
          <a:xfrm>
            <a:off x="1401418" y="4170410"/>
            <a:ext cx="9515724" cy="1767141"/>
          </a:xfrm>
          <a:prstGeom prst="rect">
            <a:avLst/>
          </a:prstGeom>
        </p:spPr>
        <p:txBody>
          <a:bodyPr vert="horz" lIns="91440" tIns="45720" rIns="91440" bIns="45720" rtlCol="0" anchor="ctr">
            <a:normAutofit/>
          </a:bodyPr>
          <a:lstStyle/>
          <a:p>
            <a:pPr>
              <a:lnSpc>
                <a:spcPct val="90000"/>
              </a:lnSpc>
              <a:spcAft>
                <a:spcPts val="600"/>
              </a:spcAft>
              <a:buClr>
                <a:schemeClr val="accent1">
                  <a:lumMod val="75000"/>
                </a:schemeClr>
              </a:buClr>
              <a:buSzPct val="85000"/>
            </a:pPr>
            <a:endParaRPr lang="en-US" dirty="0"/>
          </a:p>
        </p:txBody>
      </p:sp>
    </p:spTree>
    <p:extLst>
      <p:ext uri="{BB962C8B-B14F-4D97-AF65-F5344CB8AC3E}">
        <p14:creationId xmlns:p14="http://schemas.microsoft.com/office/powerpoint/2010/main" val="12234748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8AC89AB-A17C-46F7-B061-DE8A3339C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E87EBC6-3075-4F1C-819A-E8FE618EBF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90314CB-54E3-4B0A-BC84-E191900655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68ACF3A2-127D-4E67-91BD-C1BED69D61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39" name="Oval 38">
              <a:extLst>
                <a:ext uri="{FF2B5EF4-FFF2-40B4-BE49-F238E27FC236}">
                  <a16:creationId xmlns:a16="http://schemas.microsoft.com/office/drawing/2014/main" id="{A8ECBADA-8A2F-40C5-9B9B-5AB547779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0" name="Oval 39">
              <a:extLst>
                <a:ext uri="{FF2B5EF4-FFF2-40B4-BE49-F238E27FC236}">
                  <a16:creationId xmlns:a16="http://schemas.microsoft.com/office/drawing/2014/main" id="{81C4E588-EBB5-421B-AF74-18741C4A31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useBgFill="1">
        <p:nvSpPr>
          <p:cNvPr id="42" name="Rectangle 41">
            <a:extLst>
              <a:ext uri="{FF2B5EF4-FFF2-40B4-BE49-F238E27FC236}">
                <a16:creationId xmlns:a16="http://schemas.microsoft.com/office/drawing/2014/main" id="{B34CE808-C321-4BD2-8B89-1DBA5CF2A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Rectangle 43">
            <a:extLst>
              <a:ext uri="{FF2B5EF4-FFF2-40B4-BE49-F238E27FC236}">
                <a16:creationId xmlns:a16="http://schemas.microsoft.com/office/drawing/2014/main" id="{7B256B7B-8F87-48B1-929A-D4B58453FF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7366"/>
            <a:ext cx="12192000" cy="2610465"/>
          </a:xfrm>
          <a:prstGeom prst="rect">
            <a:avLst/>
          </a:prstGeom>
          <a:blipFill dpi="0" rotWithShape="1">
            <a:blip r:embed="rId2">
              <a:alphaModFix amt="85000"/>
              <a:lum bright="70000" contrast="-70000"/>
              <a:extLs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F202E11-AB06-DF91-7305-AF786FB34E4B}"/>
              </a:ext>
            </a:extLst>
          </p:cNvPr>
          <p:cNvSpPr txBox="1"/>
          <p:nvPr/>
        </p:nvSpPr>
        <p:spPr>
          <a:xfrm>
            <a:off x="764931" y="4355692"/>
            <a:ext cx="9372569" cy="1472224"/>
          </a:xfrm>
          <a:prstGeom prst="rect">
            <a:avLst/>
          </a:prstGeom>
        </p:spPr>
        <p:txBody>
          <a:bodyPr vert="horz" lIns="91440" tIns="45720" rIns="91440" bIns="45720" rtlCol="0" anchor="b">
            <a:normAutofit/>
          </a:bodyPr>
          <a:lstStyle/>
          <a:p>
            <a:pPr>
              <a:lnSpc>
                <a:spcPct val="80000"/>
              </a:lnSpc>
              <a:spcBef>
                <a:spcPct val="0"/>
              </a:spcBef>
              <a:spcAft>
                <a:spcPts val="600"/>
              </a:spcAft>
            </a:pPr>
            <a:r>
              <a:rPr lang="en-US" sz="3600" kern="1200" cap="all" baseline="0" dirty="0">
                <a:blipFill dpi="0" rotWithShape="1">
                  <a:blip r:embed="rId4"/>
                  <a:srcRect/>
                  <a:tile tx="6350" ty="-127000" sx="65000" sy="64000" flip="none" algn="tl"/>
                </a:blipFill>
                <a:latin typeface="+mj-lt"/>
                <a:ea typeface="+mj-ea"/>
                <a:cs typeface="+mj-cs"/>
              </a:rPr>
              <a:t>developed a reusable, branded template to promote guests of the blog “The Bell Ringer” and The Organic Intellectuals podcast</a:t>
            </a:r>
          </a:p>
        </p:txBody>
      </p:sp>
      <p:pic>
        <p:nvPicPr>
          <p:cNvPr id="9" name="Picture 8" descr="Diagram&#10;&#10;Description automatically generated">
            <a:extLst>
              <a:ext uri="{FF2B5EF4-FFF2-40B4-BE49-F238E27FC236}">
                <a16:creationId xmlns:a16="http://schemas.microsoft.com/office/drawing/2014/main" id="{21067598-8524-0D88-1A47-D8175033236A}"/>
              </a:ext>
            </a:extLst>
          </p:cNvPr>
          <p:cNvPicPr>
            <a:picLocks noChangeAspect="1"/>
          </p:cNvPicPr>
          <p:nvPr/>
        </p:nvPicPr>
        <p:blipFill rotWithShape="1">
          <a:blip r:embed="rId6">
            <a:extLst>
              <a:ext uri="{28A0092B-C50C-407E-A947-70E740481C1C}">
                <a14:useLocalDpi xmlns:a14="http://schemas.microsoft.com/office/drawing/2010/main" val="0"/>
              </a:ext>
            </a:extLst>
          </a:blip>
          <a:srcRect l="2588" r="964" b="2"/>
          <a:stretch/>
        </p:blipFill>
        <p:spPr>
          <a:xfrm>
            <a:off x="484633" y="484632"/>
            <a:ext cx="2678937" cy="3471937"/>
          </a:xfrm>
          <a:prstGeom prst="rect">
            <a:avLst/>
          </a:prstGeom>
        </p:spPr>
      </p:pic>
      <p:pic>
        <p:nvPicPr>
          <p:cNvPr id="7" name="Picture 6" descr="Diagram&#10;&#10;Description automatically generated">
            <a:extLst>
              <a:ext uri="{FF2B5EF4-FFF2-40B4-BE49-F238E27FC236}">
                <a16:creationId xmlns:a16="http://schemas.microsoft.com/office/drawing/2014/main" id="{48FB816A-FA08-5DAE-CBC2-46E44E81A3FD}"/>
              </a:ext>
            </a:extLst>
          </p:cNvPr>
          <p:cNvPicPr>
            <a:picLocks noChangeAspect="1"/>
          </p:cNvPicPr>
          <p:nvPr/>
        </p:nvPicPr>
        <p:blipFill rotWithShape="1">
          <a:blip r:embed="rId7">
            <a:extLst>
              <a:ext uri="{28A0092B-C50C-407E-A947-70E740481C1C}">
                <a14:useLocalDpi xmlns:a14="http://schemas.microsoft.com/office/drawing/2010/main" val="0"/>
              </a:ext>
            </a:extLst>
          </a:blip>
          <a:srcRect r="4042" b="2"/>
          <a:stretch/>
        </p:blipFill>
        <p:spPr>
          <a:xfrm>
            <a:off x="3327485" y="484632"/>
            <a:ext cx="2681985" cy="3471937"/>
          </a:xfrm>
          <a:prstGeom prst="rect">
            <a:avLst/>
          </a:prstGeom>
        </p:spPr>
      </p:pic>
      <p:pic>
        <p:nvPicPr>
          <p:cNvPr id="5" name="Picture 4" descr="Diagram&#10;&#10;Description automatically generated">
            <a:extLst>
              <a:ext uri="{FF2B5EF4-FFF2-40B4-BE49-F238E27FC236}">
                <a16:creationId xmlns:a16="http://schemas.microsoft.com/office/drawing/2014/main" id="{7681FB30-1245-38DC-C2D3-A3787143424B}"/>
              </a:ext>
            </a:extLst>
          </p:cNvPr>
          <p:cNvPicPr>
            <a:picLocks noChangeAspect="1"/>
          </p:cNvPicPr>
          <p:nvPr/>
        </p:nvPicPr>
        <p:blipFill rotWithShape="1">
          <a:blip r:embed="rId8">
            <a:extLst>
              <a:ext uri="{28A0092B-C50C-407E-A947-70E740481C1C}">
                <a14:useLocalDpi xmlns:a14="http://schemas.microsoft.com/office/drawing/2010/main" val="0"/>
              </a:ext>
            </a:extLst>
          </a:blip>
          <a:srcRect r="3743" b="2"/>
          <a:stretch/>
        </p:blipFill>
        <p:spPr>
          <a:xfrm>
            <a:off x="6173385" y="484632"/>
            <a:ext cx="2681985" cy="3471937"/>
          </a:xfrm>
          <a:prstGeom prst="rect">
            <a:avLst/>
          </a:prstGeom>
        </p:spPr>
      </p:pic>
      <p:pic>
        <p:nvPicPr>
          <p:cNvPr id="3" name="Picture 2" descr="A picture containing text, sign&#10;&#10;Description automatically generated">
            <a:extLst>
              <a:ext uri="{FF2B5EF4-FFF2-40B4-BE49-F238E27FC236}">
                <a16:creationId xmlns:a16="http://schemas.microsoft.com/office/drawing/2014/main" id="{1BF385ED-6CF8-5099-A251-B59F1CE68F5F}"/>
              </a:ext>
            </a:extLst>
          </p:cNvPr>
          <p:cNvPicPr>
            <a:picLocks noChangeAspect="1"/>
          </p:cNvPicPr>
          <p:nvPr/>
        </p:nvPicPr>
        <p:blipFill rotWithShape="1">
          <a:blip r:embed="rId9">
            <a:extLst>
              <a:ext uri="{28A0092B-C50C-407E-A947-70E740481C1C}">
                <a14:useLocalDpi xmlns:a14="http://schemas.microsoft.com/office/drawing/2010/main" val="0"/>
              </a:ext>
            </a:extLst>
          </a:blip>
          <a:srcRect r="3333" b="2"/>
          <a:stretch/>
        </p:blipFill>
        <p:spPr>
          <a:xfrm>
            <a:off x="9019286" y="484632"/>
            <a:ext cx="2685033" cy="3471937"/>
          </a:xfrm>
          <a:prstGeom prst="rect">
            <a:avLst/>
          </a:prstGeom>
        </p:spPr>
      </p:pic>
      <p:grpSp>
        <p:nvGrpSpPr>
          <p:cNvPr id="46" name="Group 45">
            <a:extLst>
              <a:ext uri="{FF2B5EF4-FFF2-40B4-BE49-F238E27FC236}">
                <a16:creationId xmlns:a16="http://schemas.microsoft.com/office/drawing/2014/main" id="{560B666B-98AE-48A2-A4CC-93E9245C14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45590" y="5111496"/>
            <a:ext cx="1080904" cy="1080902"/>
            <a:chOff x="9685338" y="4460675"/>
            <a:chExt cx="1080904" cy="1080902"/>
          </a:xfrm>
        </p:grpSpPr>
        <p:sp>
          <p:nvSpPr>
            <p:cNvPr id="47" name="Oval 46">
              <a:extLst>
                <a:ext uri="{FF2B5EF4-FFF2-40B4-BE49-F238E27FC236}">
                  <a16:creationId xmlns:a16="http://schemas.microsoft.com/office/drawing/2014/main" id="{3EC74C73-EC09-4B20-82DE-565C71181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48" name="Oval 47">
              <a:extLst>
                <a:ext uri="{FF2B5EF4-FFF2-40B4-BE49-F238E27FC236}">
                  <a16:creationId xmlns:a16="http://schemas.microsoft.com/office/drawing/2014/main" id="{EA79BF96-6F59-4C94-9FE2-F10ACD699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3772315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99023-B9A9-1820-150A-563B228E5462}"/>
              </a:ext>
            </a:extLst>
          </p:cNvPr>
          <p:cNvSpPr>
            <a:spLocks noGrp="1"/>
          </p:cNvSpPr>
          <p:nvPr>
            <p:ph type="title"/>
          </p:nvPr>
        </p:nvSpPr>
        <p:spPr/>
        <p:txBody>
          <a:bodyPr>
            <a:normAutofit fontScale="90000"/>
          </a:bodyPr>
          <a:lstStyle/>
          <a:p>
            <a:r>
              <a:rPr lang="en-US" dirty="0"/>
              <a:t>Plan &amp; Execute Planned Content While remaining flexible to arising needs</a:t>
            </a:r>
          </a:p>
        </p:txBody>
      </p:sp>
      <p:graphicFrame>
        <p:nvGraphicFramePr>
          <p:cNvPr id="4" name="Content Placeholder 3">
            <a:extLst>
              <a:ext uri="{FF2B5EF4-FFF2-40B4-BE49-F238E27FC236}">
                <a16:creationId xmlns:a16="http://schemas.microsoft.com/office/drawing/2014/main" id="{65F0457E-6EC4-ECBC-BD74-D3B0C52A208B}"/>
              </a:ext>
            </a:extLst>
          </p:cNvPr>
          <p:cNvGraphicFramePr>
            <a:graphicFrameLocks noGrp="1"/>
          </p:cNvGraphicFramePr>
          <p:nvPr>
            <p:ph idx="1"/>
            <p:extLst>
              <p:ext uri="{D42A27DB-BD31-4B8C-83A1-F6EECF244321}">
                <p14:modId xmlns:p14="http://schemas.microsoft.com/office/powerpoint/2010/main" val="2180460367"/>
              </p:ext>
            </p:extLst>
          </p:nvPr>
        </p:nvGraphicFramePr>
        <p:xfrm>
          <a:off x="2287524" y="2317256"/>
          <a:ext cx="7616952" cy="4056112"/>
        </p:xfrm>
        <a:graphic>
          <a:graphicData uri="http://schemas.openxmlformats.org/drawingml/2006/table">
            <a:tbl>
              <a:tblPr/>
              <a:tblGrid>
                <a:gridCol w="2538982">
                  <a:extLst>
                    <a:ext uri="{9D8B030D-6E8A-4147-A177-3AD203B41FA5}">
                      <a16:colId xmlns:a16="http://schemas.microsoft.com/office/drawing/2014/main" val="3137869243"/>
                    </a:ext>
                  </a:extLst>
                </a:gridCol>
                <a:gridCol w="5077970">
                  <a:extLst>
                    <a:ext uri="{9D8B030D-6E8A-4147-A177-3AD203B41FA5}">
                      <a16:colId xmlns:a16="http://schemas.microsoft.com/office/drawing/2014/main" val="1918959582"/>
                    </a:ext>
                  </a:extLst>
                </a:gridCol>
              </a:tblGrid>
              <a:tr h="0">
                <a:tc>
                  <a:txBody>
                    <a:bodyPr/>
                    <a:lstStyle/>
                    <a:p>
                      <a:pPr algn="r" rtl="0" fontAlgn="b"/>
                      <a:r>
                        <a:rPr lang="en-US" sz="900">
                          <a:effectLst/>
                        </a:rPr>
                        <a:t>Week of</a:t>
                      </a:r>
                    </a:p>
                  </a:txBody>
                  <a:tcPr marL="13786" marR="13786" marT="9191" marB="919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900">
                          <a:effectLst/>
                        </a:rPr>
                        <a:t>TOPIC/THEME</a:t>
                      </a:r>
                    </a:p>
                  </a:txBody>
                  <a:tcPr marL="13786" marR="13786" marT="9191" marB="9191"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94953649"/>
                  </a:ext>
                </a:extLst>
              </a:tr>
              <a:tr h="944813">
                <a:tc>
                  <a:txBody>
                    <a:bodyPr/>
                    <a:lstStyle/>
                    <a:p>
                      <a:pPr algn="r" rtl="0" fontAlgn="ctr"/>
                      <a:r>
                        <a:rPr lang="en-US" sz="900">
                          <a:effectLst/>
                        </a:rPr>
                        <a:t>Sept 5</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dirty="0" err="1">
                          <a:effectLst/>
                        </a:rPr>
                        <a:t>Micragression</a:t>
                      </a:r>
                      <a:r>
                        <a:rPr lang="en-US" sz="900" dirty="0">
                          <a:effectLst/>
                        </a:rPr>
                        <a:t> &amp; Chester Pierce Promote Danny </a:t>
                      </a:r>
                      <a:r>
                        <a:rPr lang="en-US" sz="900" dirty="0" err="1">
                          <a:effectLst/>
                        </a:rPr>
                        <a:t>Solarzano</a:t>
                      </a:r>
                      <a:r>
                        <a:rPr lang="en-US" sz="900" dirty="0">
                          <a:effectLst/>
                        </a:rPr>
                        <a:t> and Lindsey Huber's book on Microaggression.</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523525524"/>
                  </a:ext>
                </a:extLst>
              </a:tr>
              <a:tr h="160839">
                <a:tc>
                  <a:txBody>
                    <a:bodyPr/>
                    <a:lstStyle/>
                    <a:p>
                      <a:pPr algn="r" rtl="0" fontAlgn="ctr"/>
                      <a:r>
                        <a:rPr lang="en-US" sz="900">
                          <a:effectLst/>
                        </a:rPr>
                        <a:t>Sept 19</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a:effectLst/>
                        </a:rPr>
                        <a:t>LatCrit</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39730939"/>
                  </a:ext>
                </a:extLst>
              </a:tr>
              <a:tr h="547771">
                <a:tc>
                  <a:txBody>
                    <a:bodyPr/>
                    <a:lstStyle/>
                    <a:p>
                      <a:pPr algn="r" rtl="0" fontAlgn="ctr"/>
                      <a:r>
                        <a:rPr lang="en-US" sz="900">
                          <a:effectLst/>
                        </a:rPr>
                        <a:t>Oct. 3</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a:effectLst/>
                        </a:rPr>
                        <a:t>Richard Delgado - honoring him on his birthday Counternarrative</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20401616"/>
                  </a:ext>
                </a:extLst>
              </a:tr>
              <a:tr h="680118">
                <a:tc>
                  <a:txBody>
                    <a:bodyPr/>
                    <a:lstStyle/>
                    <a:p>
                      <a:pPr algn="r" rtl="0" fontAlgn="ctr"/>
                      <a:r>
                        <a:rPr lang="en-US" sz="900">
                          <a:effectLst/>
                        </a:rPr>
                        <a:t>Oct 17</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dirty="0">
                          <a:effectLst/>
                        </a:rPr>
                        <a:t>Supreme Court reconvene (10/3) and Reproductive Justice</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192981472"/>
                  </a:ext>
                </a:extLst>
              </a:tr>
              <a:tr h="680118">
                <a:tc>
                  <a:txBody>
                    <a:bodyPr/>
                    <a:lstStyle/>
                    <a:p>
                      <a:pPr algn="r" rtl="0" fontAlgn="ctr"/>
                      <a:r>
                        <a:rPr lang="en-US" sz="900">
                          <a:effectLst/>
                        </a:rPr>
                        <a:t>Oct. 31</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a:effectLst/>
                        </a:rPr>
                        <a:t>Derrick Bell - honoring him on his birthday and promoting the Bell Ringer</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022795157"/>
                  </a:ext>
                </a:extLst>
              </a:tr>
              <a:tr h="283076">
                <a:tc>
                  <a:txBody>
                    <a:bodyPr/>
                    <a:lstStyle/>
                    <a:p>
                      <a:pPr algn="r" rtl="0" fontAlgn="ctr"/>
                      <a:r>
                        <a:rPr lang="en-US" sz="900">
                          <a:effectLst/>
                        </a:rPr>
                        <a:t>Nov. 14</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a:effectLst/>
                        </a:rPr>
                        <a:t>Indigenous / Decolonization</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854800071"/>
                  </a:ext>
                </a:extLst>
              </a:tr>
              <a:tr h="188411">
                <a:tc>
                  <a:txBody>
                    <a:bodyPr/>
                    <a:lstStyle/>
                    <a:p>
                      <a:pPr algn="r" rtl="0" fontAlgn="ctr"/>
                      <a:r>
                        <a:rPr lang="en-US" sz="900">
                          <a:effectLst/>
                        </a:rPr>
                        <a:t>Nov 28</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a:effectLst/>
                        </a:rPr>
                        <a:t>Intersectionality</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896991541"/>
                  </a:ext>
                </a:extLst>
              </a:tr>
              <a:tr h="415424">
                <a:tc>
                  <a:txBody>
                    <a:bodyPr/>
                    <a:lstStyle/>
                    <a:p>
                      <a:pPr algn="r" rtl="0" fontAlgn="ctr"/>
                      <a:r>
                        <a:rPr lang="en-US" sz="900">
                          <a:effectLst/>
                        </a:rPr>
                        <a:t>Dec 12</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ctr"/>
                      <a:r>
                        <a:rPr lang="en-US" sz="900" dirty="0">
                          <a:effectLst/>
                        </a:rPr>
                        <a:t>bell hooks and promoting the Bell Ringer</a:t>
                      </a:r>
                    </a:p>
                  </a:txBody>
                  <a:tcPr marL="13786" marR="13786" marT="9191" marB="9191" anchor="ctr">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988771796"/>
                  </a:ext>
                </a:extLst>
              </a:tr>
            </a:tbl>
          </a:graphicData>
        </a:graphic>
      </p:graphicFrame>
    </p:spTree>
    <p:extLst>
      <p:ext uri="{BB962C8B-B14F-4D97-AF65-F5344CB8AC3E}">
        <p14:creationId xmlns:p14="http://schemas.microsoft.com/office/powerpoint/2010/main" val="8866675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1922</TotalTime>
  <Words>689</Words>
  <Application>Microsoft Macintosh PowerPoint</Application>
  <PresentationFormat>Widescreen</PresentationFormat>
  <Paragraphs>63</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Rockwell</vt:lpstr>
      <vt:lpstr>Rockwell Condensed</vt:lpstr>
      <vt:lpstr>Rockwell Extra Bold</vt:lpstr>
      <vt:lpstr>Wingdings</vt:lpstr>
      <vt:lpstr>Wood Type</vt:lpstr>
      <vt:lpstr>Digital Content Coordinator</vt:lpstr>
      <vt:lpstr>06/2022 – 12/2022</vt:lpstr>
      <vt:lpstr>Who is The CRT COllective? </vt:lpstr>
      <vt:lpstr>CRTc Media Strategy</vt:lpstr>
      <vt:lpstr>Content Creation</vt:lpstr>
      <vt:lpstr>PowerPoint Presentation</vt:lpstr>
      <vt:lpstr>PowerPoint Presentation</vt:lpstr>
      <vt:lpstr>PowerPoint Presentation</vt:lpstr>
      <vt:lpstr>Plan &amp; Execute Planned Content While remaining flexible to arising needs</vt:lpstr>
      <vt:lpstr>Reach out to Potential Blog/podcast Guests &amp; Schedule meetings</vt:lpstr>
      <vt:lpstr>Track social media Engagement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Content Coordinator</dc:title>
  <dc:creator>Slade, Mikaela</dc:creator>
  <cp:lastModifiedBy>Slade, Mikaela</cp:lastModifiedBy>
  <cp:revision>2</cp:revision>
  <dcterms:created xsi:type="dcterms:W3CDTF">2022-11-02T17:48:59Z</dcterms:created>
  <dcterms:modified xsi:type="dcterms:W3CDTF">2022-11-04T01:51:17Z</dcterms:modified>
</cp:coreProperties>
</file>